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oleObject" PartName="/ppt/embeddings/oleObject9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  <p:sldMasterId id="2147483652" r:id="rId6"/>
    <p:sldMasterId id="2147483653" r:id="rId7"/>
    <p:sldMasterId id="2147483655" r:id="rId8"/>
    <p:sldMasterId id="2147483657" r:id="rId9"/>
    <p:sldMasterId id="2147483659" r:id="rId10"/>
    <p:sldMasterId id="2147483661" r:id="rId11"/>
    <p:sldMasterId id="2147483663" r:id="rId12"/>
    <p:sldMasterId id="2147483665" r:id="rId13"/>
    <p:sldMasterId id="2147483667" r:id="rId14"/>
    <p:sldMasterId id="2147483669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4" roundtripDataSignature="AMtx7mjfX9eInYBWisOb88F/L12ybF7H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1" Type="http://schemas.openxmlformats.org/officeDocument/2006/relationships/theme" Target="theme/theme1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20" Type="http://schemas.openxmlformats.org/officeDocument/2006/relationships/slide" Target="slides/slide4.xml"/><Relationship Id="rId64" Type="http://customschemas.google.com/relationships/presentationmetadata" Target="metadata"/><Relationship Id="rId63" Type="http://schemas.openxmlformats.org/officeDocument/2006/relationships/slide" Target="slides/slide4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60" Type="http://schemas.openxmlformats.org/officeDocument/2006/relationships/slide" Target="slides/slide44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9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8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1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0.xml"/><Relationship Id="rId15" Type="http://schemas.openxmlformats.org/officeDocument/2006/relationships/slideMaster" Target="slideMasters/slideMaster12.xml"/><Relationship Id="rId59" Type="http://schemas.openxmlformats.org/officeDocument/2006/relationships/slide" Target="slides/slide43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1" type="ftr"/>
          </p:nvPr>
        </p:nvSpPr>
        <p:spPr>
          <a:xfrm>
            <a:off x="2819400" y="6245225"/>
            <a:ext cx="3581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6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68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0"/>
          <p:cNvSpPr txBox="1"/>
          <p:nvPr>
            <p:ph type="title"/>
          </p:nvPr>
        </p:nvSpPr>
        <p:spPr>
          <a:xfrm rot="5400000">
            <a:off x="5095875" y="2200275"/>
            <a:ext cx="5715000" cy="207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0"/>
          <p:cNvSpPr txBox="1"/>
          <p:nvPr>
            <p:ph idx="1" type="body"/>
          </p:nvPr>
        </p:nvSpPr>
        <p:spPr>
          <a:xfrm rot="5400000">
            <a:off x="866775" y="200025"/>
            <a:ext cx="5715000" cy="607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7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0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5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8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0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2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4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7" name="Google Shape;137;p64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6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4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6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6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6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6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12.xml"/><Relationship Id="rId6" Type="http://schemas.openxmlformats.org/officeDocument/2006/relationships/vmlDrawing" Target="../drawings/vmlDrawing1.v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0.bin"/><Relationship Id="rId2" Type="http://schemas.openxmlformats.org/officeDocument/2006/relationships/oleObject" Target="../embeddings/oleObject10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5.xml"/><Relationship Id="rId6" Type="http://schemas.openxmlformats.org/officeDocument/2006/relationships/vmlDrawing" Target="../drawings/vmlDrawing10.v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1.bin"/><Relationship Id="rId2" Type="http://schemas.openxmlformats.org/officeDocument/2006/relationships/oleObject" Target="../embeddings/oleObject11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9.xml"/><Relationship Id="rId6" Type="http://schemas.openxmlformats.org/officeDocument/2006/relationships/vmlDrawing" Target="../drawings/vmlDrawing11.v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2.bin"/><Relationship Id="rId2" Type="http://schemas.openxmlformats.org/officeDocument/2006/relationships/oleObject" Target="../embeddings/oleObject12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6" Type="http://schemas.openxmlformats.org/officeDocument/2006/relationships/vmlDrawing" Target="../drawings/vmlDrawing12.v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2.bin"/><Relationship Id="rId2" Type="http://schemas.openxmlformats.org/officeDocument/2006/relationships/oleObject" Target="../embeddings/oleObject2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10.xml"/><Relationship Id="rId6" Type="http://schemas.openxmlformats.org/officeDocument/2006/relationships/vmlDrawing" Target="../drawings/vmlDrawing2.v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3.bin"/><Relationship Id="rId2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4" Type="http://schemas.openxmlformats.org/officeDocument/2006/relationships/theme" Target="../theme/theme4.xml"/><Relationship Id="rId5" Type="http://schemas.openxmlformats.org/officeDocument/2006/relationships/vmlDrawing" Target="../drawings/vmlDrawing3.v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4.bin"/><Relationship Id="rId2" Type="http://schemas.openxmlformats.org/officeDocument/2006/relationships/oleObject" Target="../embeddings/oleObject4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3.xml"/><Relationship Id="rId6" Type="http://schemas.openxmlformats.org/officeDocument/2006/relationships/vmlDrawing" Target="../drawings/vmlDrawing4.v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5.bin"/><Relationship Id="rId2" Type="http://schemas.openxmlformats.org/officeDocument/2006/relationships/oleObject" Target="../embeddings/oleObject5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Relationship Id="rId6" Type="http://schemas.openxmlformats.org/officeDocument/2006/relationships/vmlDrawing" Target="../drawings/vmlDrawing5.v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6.bin"/><Relationship Id="rId2" Type="http://schemas.openxmlformats.org/officeDocument/2006/relationships/oleObject" Target="../embeddings/oleObject6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6.xml"/><Relationship Id="rId6" Type="http://schemas.openxmlformats.org/officeDocument/2006/relationships/vmlDrawing" Target="../drawings/vmlDrawing6.v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7.bin"/><Relationship Id="rId2" Type="http://schemas.openxmlformats.org/officeDocument/2006/relationships/oleObject" Target="../embeddings/oleObject7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7.xml"/><Relationship Id="rId6" Type="http://schemas.openxmlformats.org/officeDocument/2006/relationships/vmlDrawing" Target="../drawings/vmlDrawing7.v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8.bin"/><Relationship Id="rId2" Type="http://schemas.openxmlformats.org/officeDocument/2006/relationships/oleObject" Target="../embeddings/oleObject8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8.v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9.bin"/><Relationship Id="rId2" Type="http://schemas.openxmlformats.org/officeDocument/2006/relationships/oleObject" Target="../embeddings/oleObject9.bin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11.xml"/><Relationship Id="rId6" Type="http://schemas.openxmlformats.org/officeDocument/2006/relationships/vmlDrawing" Target="../drawings/vmlDrawing9.v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8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" name="Google Shape;11;p48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2" name="Google Shape;12;p48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2" name="Google Shape;12;p48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13;p48"/>
          <p:cNvSpPr txBox="1"/>
          <p:nvPr/>
        </p:nvSpPr>
        <p:spPr>
          <a:xfrm>
            <a:off x="2743200" y="1135062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Tutorial 13</a:t>
            </a:r>
            <a:endParaRPr/>
          </a:p>
        </p:txBody>
      </p:sp>
      <p:sp>
        <p:nvSpPr>
          <p:cNvPr id="14" name="Google Shape;14;p4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48"/>
          <p:cNvSpPr txBox="1"/>
          <p:nvPr>
            <p:ph idx="11" type="ftr"/>
          </p:nvPr>
        </p:nvSpPr>
        <p:spPr>
          <a:xfrm>
            <a:off x="2819400" y="6245225"/>
            <a:ext cx="3581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4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65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3" name="Google Shape;143;p65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44" name="Google Shape;144;p65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44" name="Google Shape;144;p6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Google Shape;145;p6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6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6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8" name="Google Shape;148;p65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9" name="Google Shape;149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67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9" name="Google Shape;159;p67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60" name="Google Shape;160;p67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60" name="Google Shape;160;p6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Google Shape;161;p6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6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6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4" name="Google Shape;164;p67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5" name="Google Shape;165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69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74" name="Google Shape;174;p69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75" name="Google Shape;175;p69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75" name="Google Shape;175;p6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Google Shape;176;p6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6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6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9" name="Google Shape;179;p69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0" name="Google Shape;180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0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7" name="Google Shape;27;p50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28" name="Google Shape;28;p50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28" name="Google Shape;28;p50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Google Shape;29;p5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50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52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52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7" name="Google Shape;47;p52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48" name="Google Shape;48;p52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48" name="Google Shape;48;p5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accent1="accent1" accent2="accent2" accent3="accent3" accent4="accent4" accent5="accent5" accent6="accent6" bg1="lt1" bg2="dk2" tx1="dk1" tx2="lt2" folHlink="folHlink" hlink="hlink"/>
  <p:sldLayoutIdLst/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53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1" name="Google Shape;51;p53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52" name="Google Shape;52;p53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52" name="Google Shape;52;p53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Google Shape;53;p5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55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6" name="Google Shape;66;p55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67" name="Google Shape;67;p55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67" name="Google Shape;67;p5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Google Shape;68;p5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5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55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2" name="Google Shape;72;p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57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2" name="Google Shape;82;p57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83" name="Google Shape;83;p57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83" name="Google Shape;83;p5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Google Shape;84;p5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5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5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7" name="Google Shape;87;p57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8" name="Google Shape;88;p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59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0" name="Google Shape;100;p59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01" name="Google Shape;101;p59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01" name="Google Shape;101;p5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Google Shape;102;p5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5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5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5" name="Google Shape;105;p59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6" name="Google Shape;106;p5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61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4" name="Google Shape;114;p61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15" name="Google Shape;115;p61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15" name="Google Shape;115;p61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Google Shape;116;p6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6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6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9" name="Google Shape;119;p61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6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63"/>
          <p:cNvCxnSpPr/>
          <p:nvPr/>
        </p:nvCxnSpPr>
        <p:spPr>
          <a:xfrm>
            <a:off x="0" y="1752600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777777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7" name="Google Shape;127;p63"/>
          <p:cNvSpPr txBox="1"/>
          <p:nvPr/>
        </p:nvSpPr>
        <p:spPr>
          <a:xfrm>
            <a:off x="8248650" y="381000"/>
            <a:ext cx="59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</a:t>
            </a:r>
            <a:endParaRPr/>
          </a:p>
        </p:txBody>
      </p:sp>
      <p:graphicFrame>
        <p:nvGraphicFramePr>
          <p:cNvPr id="128" name="Google Shape;128;p63"/>
          <p:cNvGraphicFramePr/>
          <p:nvPr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>
              <mc:Choice Requires="v">
                <p:oleObj r:id="rId1" imgH="1730375" imgW="2057400" progId="Photoshop.Image.7" spid="_x0000_s1">
                  <p:embed/>
                </p:oleObj>
              </mc:Choice>
              <mc:Fallback>
                <p:oleObj r:id="rId2" imgH="1730375" imgW="2057400" progId="Photoshop.Image.7">
                  <p:embed/>
                  <p:pic>
                    <p:nvPicPr>
                      <p:cNvPr id="128" name="Google Shape;128;p63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Google Shape;129;p6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6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6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2" name="Google Shape;132;p63"/>
          <p:cNvSpPr txBox="1"/>
          <p:nvPr>
            <p:ph idx="11" type="ftr"/>
          </p:nvPr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3" name="Google Shape;133;p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2819400" y="6245225"/>
            <a:ext cx="3581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193" name="Google Shape;193;p1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4" name="Google Shape;19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Windows and Frames</a:t>
            </a:r>
            <a:endParaRPr/>
          </a:p>
        </p:txBody>
      </p:sp>
      <p:sp>
        <p:nvSpPr>
          <p:cNvPr id="195" name="Google Shape;195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 a Web Site with Interactive Windows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7" name="Google Shape;277;p1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Status Bars</a:t>
            </a:r>
            <a:endParaRPr/>
          </a:p>
        </p:txBody>
      </p:sp>
      <p:sp>
        <p:nvSpPr>
          <p:cNvPr id="278" name="Google Shape;278;p1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 transient status bar message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transient status bar message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appears only temporarily in response to an event occurring within the browser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windowObject.status=“text”;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true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Transient status bar messages remain until some other event replaces them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86" name="Google Shape;286;p1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Status Bars</a:t>
            </a:r>
            <a:endParaRPr/>
          </a:p>
        </p:txBody>
      </p:sp>
      <p:sp>
        <p:nvSpPr>
          <p:cNvPr id="287" name="Google Shape;287;p1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 transient status bar message</a:t>
            </a:r>
            <a:endParaRPr/>
          </a:p>
        </p:txBody>
      </p:sp>
      <p:pic>
        <p:nvPicPr>
          <p:cNvPr id="288" name="Google Shape;288;p11"/>
          <p:cNvPicPr preferRelativeResize="0"/>
          <p:nvPr/>
        </p:nvPicPr>
        <p:blipFill rotWithShape="1">
          <a:blip r:embed="rId3">
            <a:alphaModFix/>
          </a:blip>
          <a:srcRect b="0" l="8282" r="33515" t="16293"/>
          <a:stretch/>
        </p:blipFill>
        <p:spPr>
          <a:xfrm>
            <a:off x="1066800" y="2971800"/>
            <a:ext cx="7239000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95" name="Google Shape;295;p1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6" name="Google Shape;296;p1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History and Location Objects</a:t>
            </a:r>
            <a:endParaRPr/>
          </a:p>
        </p:txBody>
      </p:sp>
      <p:sp>
        <p:nvSpPr>
          <p:cNvPr id="297" name="Google Shape;297;p1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object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contains information about the page that is currently displayed in the window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history object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holds a list of the sites the Web browser has displayed before reaching the current page in the window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04" name="Google Shape;304;p1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5" name="Google Shape;305;p1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History and Location Objects</a:t>
            </a:r>
            <a:endParaRPr/>
          </a:p>
        </p:txBody>
      </p:sp>
      <p:sp>
        <p:nvSpPr>
          <p:cNvPr id="306" name="Google Shape;306;p13"/>
          <p:cNvSpPr txBox="1"/>
          <p:nvPr>
            <p:ph idx="1" type="body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Forward and Backward in the History List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history.back();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history.forward();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windowObject.history.back();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go to a particular page in the history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history.go(integer);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13" name="Google Shape;313;p1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14" name="Google Shape;314;p14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History and Location Objects</a:t>
            </a:r>
            <a:endParaRPr/>
          </a:p>
        </p:txBody>
      </p:sp>
      <p:sp>
        <p:nvSpPr>
          <p:cNvPr id="315" name="Google Shape;315;p1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Page Navigation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ways to redirect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way is to add a command to the &lt;meta&gt; tag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other is to create a JavaScript program that runs when the page is loaded and opens the new page automatically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http-equiv =”Refresh” content=“sec”;URL=“url” /&gt;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windowObject.location.href = “url”;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22" name="Google Shape;322;p1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23" name="Google Shape;323;p1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History and Location Objects</a:t>
            </a:r>
            <a:endParaRPr/>
          </a:p>
        </p:txBody>
      </p:sp>
      <p:sp>
        <p:nvSpPr>
          <p:cNvPr id="324" name="Google Shape;324;p1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Page Navigation</a:t>
            </a:r>
            <a:endParaRPr/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3">
            <a:alphaModFix/>
          </a:blip>
          <a:srcRect b="0" l="14275" r="39601" t="11154"/>
          <a:stretch/>
        </p:blipFill>
        <p:spPr>
          <a:xfrm>
            <a:off x="1524000" y="2590800"/>
            <a:ext cx="59436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32" name="Google Shape;332;p1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3" name="Google Shape;333;p1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History and Location Objects</a:t>
            </a:r>
            <a:endParaRPr/>
          </a:p>
        </p:txBody>
      </p:sp>
      <p:sp>
        <p:nvSpPr>
          <p:cNvPr id="334" name="Google Shape;334;p1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Issues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Netscape (version 4.0 and above) uses signed scripts to request permission to access restricted information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Signed scripts are not available in Internet Explorer and prior to Netscape version 4, these properties were not available at all from a script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17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41" name="Google Shape;341;p1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43" name="Google Shape;343;p1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that open in addition to the main browser window are called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 windows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pop-up windows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18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50" name="Google Shape;350;p1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1" name="Google Shape;351;p1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52" name="Google Shape;352;p18"/>
          <p:cNvSpPr txBox="1"/>
          <p:nvPr>
            <p:ph idx="1" type="body"/>
          </p:nvPr>
        </p:nvSpPr>
        <p:spPr>
          <a:xfrm>
            <a:off x="685800" y="19812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Opening New Windows with HTML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one of your links to open the target document in a new window, you specify the window name using the target property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href=“url” target=“name”&gt;link text&lt;/a&gt;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59" name="Google Shape;359;p1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0" name="Google Shape;360;p1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61" name="Google Shape;361;p1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Opening New Windows with JavaScript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JavaScript command to create a new browser window is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window.open(“url”,”name”,”features”)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02" name="Google Shape;202;p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3" name="Google Shape;203;p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204" name="Google Shape;204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about the properties of the window object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permanent and transient status bar messages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the properties of the location and history objects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automatic page navigation to a Web site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68" name="Google Shape;368;p2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9" name="Google Shape;369;p2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70" name="Google Shape;370;p2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the Features of a Pop-up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feature list obeys the following syntax: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“feature1=value1, feature2=value2…featureN=valueN”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77" name="Google Shape;377;p2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8" name="Google Shape;378;p2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the Features of a Pop-up Window</a:t>
            </a:r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3">
            <a:alphaModFix/>
          </a:blip>
          <a:srcRect b="0" l="24851" r="0" t="4556"/>
          <a:stretch/>
        </p:blipFill>
        <p:spPr>
          <a:xfrm>
            <a:off x="2362200" y="2438400"/>
            <a:ext cx="38862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87" name="Google Shape;387;p2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8" name="Google Shape;388;p2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Pop-up Blockers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Pop-up blockers prevent pop-up windows from opening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have the browser check whether the pop-up window has been opened or not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396" name="Google Shape;396;p2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7" name="Google Shape;397;p2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398" name="Google Shape;398;p2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Pop-up Blockers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function popWin(url) 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windowObj = window.open(“url”,”name”,”features”);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test=(windowObj==null ||           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typeof(windowObj)==“undefined) ? true : false;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test;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href=“url” onclick=“return(popWin(“url”))”&gt;Link Text&lt;/a&gt;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05" name="Google Shape;405;p2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06" name="Google Shape;406;p24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407" name="Google Shape;407;p2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a Pop-up Window to the iMusicHistory Site</a:t>
            </a:r>
            <a:endParaRPr/>
          </a:p>
        </p:txBody>
      </p:sp>
      <p:pic>
        <p:nvPicPr>
          <p:cNvPr id="408" name="Google Shape;408;p24"/>
          <p:cNvPicPr preferRelativeResize="0"/>
          <p:nvPr/>
        </p:nvPicPr>
        <p:blipFill rotWithShape="1">
          <a:blip r:embed="rId3">
            <a:alphaModFix/>
          </a:blip>
          <a:srcRect b="0" l="9883" r="35208" t="18922"/>
          <a:stretch/>
        </p:blipFill>
        <p:spPr>
          <a:xfrm>
            <a:off x="457200" y="3200400"/>
            <a:ext cx="8382000" cy="215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15" name="Google Shape;415;p2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6" name="Google Shape;416;p2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New Browser Windows</a:t>
            </a:r>
            <a:endParaRPr/>
          </a:p>
        </p:txBody>
      </p:sp>
      <p:sp>
        <p:nvSpPr>
          <p:cNvPr id="417" name="Google Shape;417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Security Issues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browser’s ability to open new windows on a user’s computer raises some security issues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you cannot create a new window with a width and height less than 100 pixels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24" name="Google Shape;424;p2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5" name="Google Shape;425;p2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Window Methods</a:t>
            </a:r>
            <a:endParaRPr/>
          </a:p>
        </p:txBody>
      </p:sp>
      <p:sp>
        <p:nvSpPr>
          <p:cNvPr id="426" name="Google Shape;426;p2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Methods</a:t>
            </a:r>
            <a:endParaRPr/>
          </a:p>
        </p:txBody>
      </p:sp>
      <p:pic>
        <p:nvPicPr>
          <p:cNvPr id="427" name="Google Shape;427;p26"/>
          <p:cNvPicPr preferRelativeResize="0"/>
          <p:nvPr/>
        </p:nvPicPr>
        <p:blipFill rotWithShape="1">
          <a:blip r:embed="rId3">
            <a:alphaModFix/>
          </a:blip>
          <a:srcRect b="0" l="0" r="24731" t="10412"/>
          <a:stretch/>
        </p:blipFill>
        <p:spPr>
          <a:xfrm>
            <a:off x="762000" y="2667000"/>
            <a:ext cx="7737475" cy="33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34" name="Google Shape;434;p2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5" name="Google Shape;435;p2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Window Methods</a:t>
            </a:r>
            <a:endParaRPr/>
          </a:p>
        </p:txBody>
      </p:sp>
      <p:sp>
        <p:nvSpPr>
          <p:cNvPr id="436" name="Google Shape;436;p2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Self and Opener Keywords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keyword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refers to the current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keyword is synonymous with the window keyword, but you may see it used to improve clarity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opener keyword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refers to the window or frame that used the window.open() method to open the current window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43" name="Google Shape;443;p2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4" name="Google Shape;444;p2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Dialog Boxes</a:t>
            </a:r>
            <a:endParaRPr/>
          </a:p>
        </p:txBody>
      </p:sp>
      <p:sp>
        <p:nvSpPr>
          <p:cNvPr id="445" name="Google Shape;445;p2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dialog box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displays a message along with an OK button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 dialog box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displays both a message and a text box in which the user can enter text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 dialog box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displays a message along with OK and cancel buttons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52" name="Google Shape;452;p2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53" name="Google Shape;453;p2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Dialog Boxes</a:t>
            </a:r>
            <a:endParaRPr/>
          </a:p>
        </p:txBody>
      </p:sp>
      <p:pic>
        <p:nvPicPr>
          <p:cNvPr id="454" name="Google Shape;45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8919" r="13435" t="5555"/>
          <a:stretch/>
        </p:blipFill>
        <p:spPr>
          <a:xfrm>
            <a:off x="2819400" y="1828800"/>
            <a:ext cx="3662362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11" name="Google Shape;211;p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2" name="Google Shape;212;p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213" name="Google Shape;213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JavaScript to create a pop-up window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how to adjust your code to accommodate pop-up blockers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the properties and methods of pop-up windows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alert, confirm, and prompt dialog boxes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0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2" name="Google Shape;462;p3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Dialog Boxes</a:t>
            </a:r>
            <a:endParaRPr/>
          </a:p>
        </p:txBody>
      </p:sp>
      <p:pic>
        <p:nvPicPr>
          <p:cNvPr id="463" name="Google Shape;46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8282" r="34614" t="16145"/>
          <a:stretch/>
        </p:blipFill>
        <p:spPr>
          <a:xfrm>
            <a:off x="990600" y="2590800"/>
            <a:ext cx="7543800" cy="2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1" name="Google Shape;471;p3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between Windows</a:t>
            </a:r>
            <a:endParaRPr/>
          </a:p>
        </p:txBody>
      </p:sp>
      <p:sp>
        <p:nvSpPr>
          <p:cNvPr id="472" name="Google Shape;472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Content to a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write content to a pop-up-window, you use the document.write() method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windowObject.document.write(“Content”);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0" name="Google Shape;480;p3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between Windows</a:t>
            </a:r>
            <a:endParaRPr/>
          </a:p>
        </p:txBody>
      </p:sp>
      <p:sp>
        <p:nvSpPr>
          <p:cNvPr id="481" name="Google Shape;481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an Object within a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you specify a window object, you can work with the objects contained in the window’s document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windowObject.document.getElementById(id);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windowObject.variable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windowObject.function()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33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88" name="Google Shape;488;p3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9" name="Google Shape;489;p3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Modal and Modeless Windows</a:t>
            </a:r>
            <a:endParaRPr/>
          </a:p>
        </p:txBody>
      </p:sp>
      <p:sp>
        <p:nvSpPr>
          <p:cNvPr id="490" name="Google Shape;490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modal window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window that prevents users from doing work in any other window or dialog box until the window is closed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modeless window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allows users to work in other dialog boxes and windows even if the window stays open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windowObject.showModalDialog(“url”, “arguments”, “features”)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windowObject.showModelessDialog(“url”, “arguments”, “features”)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497" name="Google Shape;497;p3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8" name="Google Shape;498;p34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Modal and Modeless Windows</a:t>
            </a:r>
            <a:endParaRPr/>
          </a:p>
        </p:txBody>
      </p:sp>
      <p:sp>
        <p:nvSpPr>
          <p:cNvPr id="499" name="Google Shape;499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the Features List</a:t>
            </a:r>
            <a:endParaRPr/>
          </a:p>
        </p:txBody>
      </p:sp>
      <p:pic>
        <p:nvPicPr>
          <p:cNvPr id="500" name="Google Shape;500;p34"/>
          <p:cNvPicPr preferRelativeResize="0"/>
          <p:nvPr/>
        </p:nvPicPr>
        <p:blipFill rotWithShape="1">
          <a:blip r:embed="rId3">
            <a:alphaModFix/>
          </a:blip>
          <a:srcRect b="0" l="23757" r="0" t="6219"/>
          <a:stretch/>
        </p:blipFill>
        <p:spPr>
          <a:xfrm>
            <a:off x="1600200" y="2438400"/>
            <a:ext cx="5486400" cy="37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07" name="Google Shape;507;p3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8" name="Google Shape;508;p3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Modal and Modeless Windows</a:t>
            </a:r>
            <a:endParaRPr/>
          </a:p>
        </p:txBody>
      </p:sp>
      <p:sp>
        <p:nvSpPr>
          <p:cNvPr id="509" name="Google Shape;509;p3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Exchanging Information between the Windows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Neither the showModalDialog() nor the showModelessDialog() methods allow direct interaction between the calling browser window and the pop-up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need to send information, you must include that data in the arguments parameter for the method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6" name="Google Shape;516;p3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17" name="Google Shape;517;p3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name attribute of a frame is used when creating links whose targets are designed to appear in specific frames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reference a specific frame in you JavaScript code, you need to use the id attribute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&lt;frame id=“top” name=“top” src=“home.htm” /&gt;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24" name="Google Shape;524;p3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5" name="Google Shape;525;p3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26" name="Google Shape;526;p3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the frame and frameset objects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frame in a frameset is part of the frames collection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windowObject.frames[idref]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reference the header frame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window.frames[0]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window.framses[“header”]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8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33" name="Google Shape;533;p3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4" name="Google Shape;534;p3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35" name="Google Shape;535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Navigating between frames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treats the frames in a frameset as elements in a hierarchical tree</a:t>
            </a:r>
            <a:endParaRPr/>
          </a:p>
        </p:txBody>
      </p:sp>
      <p:pic>
        <p:nvPicPr>
          <p:cNvPr id="536" name="Google Shape;536;p38"/>
          <p:cNvPicPr preferRelativeResize="0"/>
          <p:nvPr/>
        </p:nvPicPr>
        <p:blipFill rotWithShape="1">
          <a:blip r:embed="rId3">
            <a:alphaModFix/>
          </a:blip>
          <a:srcRect b="0" l="0" r="25829" t="9585"/>
          <a:stretch/>
        </p:blipFill>
        <p:spPr>
          <a:xfrm>
            <a:off x="1295400" y="3276600"/>
            <a:ext cx="68580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43" name="Google Shape;543;p3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4" name="Google Shape;544;p3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45" name="Google Shape;545;p3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Navigating between frames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keyword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refers to any object that is placed immediately above another object in the hierarchy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go directly to the top of the hierarchy, you can use 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keyword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1" name="Google Shape;221;p4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222" name="Google Shape;22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to write content directly into a pop-up window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how to work with modal and modeless windows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0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40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52" name="Google Shape;552;p4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3" name="Google Shape;553;p40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54" name="Google Shape;554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Treating frames as windows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most cases JavaScript treats a frame as a separate browser window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frameObject.document.write(content)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frameObject.document.close()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frameObject.location.href = “url”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61" name="Google Shape;561;p4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62" name="Google Shape;562;p41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63" name="Google Shape;563;p4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the frameset layout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JavaScript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frameset.rows = “text”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frameset.cols = “text”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2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70" name="Google Shape;570;p4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71" name="Google Shape;571;p42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72" name="Google Shape;572;p42"/>
          <p:cNvSpPr txBox="1"/>
          <p:nvPr>
            <p:ph idx="1" type="body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Collapsing and expanding a frame</a:t>
            </a:r>
            <a:endParaRPr/>
          </a:p>
        </p:txBody>
      </p:sp>
      <p:pic>
        <p:nvPicPr>
          <p:cNvPr id="573" name="Google Shape;573;p42"/>
          <p:cNvPicPr preferRelativeResize="0"/>
          <p:nvPr/>
        </p:nvPicPr>
        <p:blipFill rotWithShape="1">
          <a:blip r:embed="rId3">
            <a:alphaModFix/>
          </a:blip>
          <a:srcRect b="0" l="8282" r="33515" t="14497"/>
          <a:stretch/>
        </p:blipFill>
        <p:spPr>
          <a:xfrm>
            <a:off x="609600" y="2819400"/>
            <a:ext cx="8153400" cy="258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3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43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80" name="Google Shape;580;p4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1" name="Google Shape;581;p43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Frames</a:t>
            </a:r>
            <a:endParaRPr/>
          </a:p>
        </p:txBody>
      </p:sp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Collapsing and expanding a frame</a:t>
            </a:r>
            <a:endParaRPr/>
          </a:p>
        </p:txBody>
      </p:sp>
      <p:pic>
        <p:nvPicPr>
          <p:cNvPr id="583" name="Google Shape;583;p43"/>
          <p:cNvPicPr preferRelativeResize="0"/>
          <p:nvPr/>
        </p:nvPicPr>
        <p:blipFill rotWithShape="1">
          <a:blip r:embed="rId3">
            <a:alphaModFix/>
          </a:blip>
          <a:srcRect b="0" l="36878" r="11729" t="15103"/>
          <a:stretch/>
        </p:blipFill>
        <p:spPr>
          <a:xfrm>
            <a:off x="914400" y="2667000"/>
            <a:ext cx="73914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90" name="Google Shape;590;p4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Inline Frames</a:t>
            </a:r>
            <a:endParaRPr/>
          </a:p>
        </p:txBody>
      </p:sp>
      <p:sp>
        <p:nvSpPr>
          <p:cNvPr id="592" name="Google Shape;592;p4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way to use frames in a Web site is by incorporating an inline frame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src=“url” id=“text” name=“text” width=“value” height=“value”&gt;alternate content&lt;/iframe&gt;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reference it from the current document window using the object reference or as a frame using the frames reference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45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599" name="Google Shape;599;p4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0" name="Google Shape;600;p4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Tips for Working with Windows and Frames</a:t>
            </a:r>
            <a:endParaRPr/>
          </a:p>
        </p:txBody>
      </p:sp>
      <p:sp>
        <p:nvSpPr>
          <p:cNvPr id="601" name="Google Shape;601;p4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use JavaScript to write a transient status bar message, be sure to properly erase the message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the use of pop-up windows to minimum, and forewarn your users if possible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 code to verify that a pop-up window has not been blocked and, if possible, provide alternate methods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6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46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608" name="Google Shape;608;p4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9" name="Google Shape;609;p4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Tips for working with windows and frames</a:t>
            </a:r>
            <a:endParaRPr/>
          </a:p>
        </p:txBody>
      </p:sp>
      <p:sp>
        <p:nvSpPr>
          <p:cNvPr id="610" name="Google Shape;610;p4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 code that makes it easy for users to close your pop-up windows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 your users to resize your pop-up windows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existence of pop-up blockers poses a problem, consider using alert, prompt, and confirm dialog boxes in place of pop-up windows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617" name="Google Shape;617;p4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8" name="Google Shape;618;p4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Tips for working with windows and frames</a:t>
            </a:r>
            <a:endParaRPr/>
          </a:p>
        </p:txBody>
      </p:sp>
      <p:sp>
        <p:nvSpPr>
          <p:cNvPr id="619" name="Google Shape;619;p4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frames are a concern, add conditional statements to your documents to prevent them from appearing within the framesets of other Web sites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JavaScript code to your frame documents so that they always appear within the context of their framesets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0" name="Google Shape;230;p5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231" name="Google Shape;231;p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frame and frameset objects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how to navigate between frames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how to change the content of a frame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how to change a frame layout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frames and force pages into framesets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how to work with inline frames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9" name="Google Shape;239;p6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Window Object</a:t>
            </a:r>
            <a:endParaRPr/>
          </a:p>
        </p:txBody>
      </p:sp>
      <p:sp>
        <p:nvSpPr>
          <p:cNvPr id="240" name="Google Shape;240;p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considers the browser window an object, which it calls the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object</a:t>
            </a:r>
            <a:endParaRPr/>
          </a:p>
        </p:txBody>
      </p:sp>
      <p:pic>
        <p:nvPicPr>
          <p:cNvPr id="241" name="Google Shape;241;p6"/>
          <p:cNvPicPr preferRelativeResize="0"/>
          <p:nvPr/>
        </p:nvPicPr>
        <p:blipFill rotWithShape="1">
          <a:blip r:embed="rId3">
            <a:alphaModFix/>
          </a:blip>
          <a:srcRect b="0" l="25148" r="0" t="5741"/>
          <a:stretch/>
        </p:blipFill>
        <p:spPr>
          <a:xfrm>
            <a:off x="2286000" y="2971800"/>
            <a:ext cx="4572000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7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48" name="Google Shape;248;p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9" name="Google Shape;249;p7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the Window Object</a:t>
            </a:r>
            <a:endParaRPr/>
          </a:p>
        </p:txBody>
      </p:sp>
      <p:sp>
        <p:nvSpPr>
          <p:cNvPr id="250" name="Google Shape;250;p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set a property of the window object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windowObject.property = “value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some cases, can leave the window object reference out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window.innerHeight = “300”;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property is an object, you can drop the reference to the window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location = “href”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8" name="Google Shape;258;p8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Status Bars</a:t>
            </a:r>
            <a:endParaRPr/>
          </a:p>
        </p:txBody>
      </p:sp>
      <p:sp>
        <p:nvSpPr>
          <p:cNvPr id="259" name="Google Shape;259;p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borders of a browser window, including items such as the toolbars and scrollbars, are collectively referred to as the window’s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to all browsers is the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bar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2590800" y="62484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Perspectives on HTML, XHTML, </a:t>
            </a:r>
            <a:b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DHTML, Comprehensive</a:t>
            </a: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7" name="Google Shape;267;p9"/>
          <p:cNvSpPr txBox="1"/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Status Bars</a:t>
            </a:r>
            <a:endParaRPr/>
          </a:p>
        </p:txBody>
      </p:sp>
      <p:sp>
        <p:nvSpPr>
          <p:cNvPr id="268" name="Google Shape;268;p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the Default Status Bar Message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permanent status bar message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message that appears in the status bar by default</a:t>
            </a:r>
            <a:endParaRPr/>
          </a:p>
        </p:txBody>
      </p:sp>
      <p:pic>
        <p:nvPicPr>
          <p:cNvPr id="269" name="Google Shape;269;p9"/>
          <p:cNvPicPr preferRelativeResize="0"/>
          <p:nvPr/>
        </p:nvPicPr>
        <p:blipFill rotWithShape="1">
          <a:blip r:embed="rId3">
            <a:alphaModFix/>
          </a:blip>
          <a:srcRect b="0" l="12673" r="37907" t="15133"/>
          <a:stretch/>
        </p:blipFill>
        <p:spPr>
          <a:xfrm>
            <a:off x="1219200" y="3429000"/>
            <a:ext cx="6858000" cy="22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8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3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9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6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10_steve_1">
  <a:themeElements>
    <a:clrScheme name="steve_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2005-04-26T22:32:16Z</dcterms:created>
  <dc:creator>HP Authorized Customer</dc:creator>
</cp:coreProperties>
</file>